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58" r:id="rId5"/>
    <p:sldId id="259" r:id="rId6"/>
    <p:sldId id="265" r:id="rId7"/>
    <p:sldId id="270" r:id="rId8"/>
    <p:sldId id="260" r:id="rId9"/>
    <p:sldId id="261" r:id="rId10"/>
    <p:sldId id="266" r:id="rId11"/>
    <p:sldId id="267" r:id="rId12"/>
    <p:sldId id="262" r:id="rId13"/>
    <p:sldId id="268" r:id="rId14"/>
    <p:sldId id="263" r:id="rId15"/>
    <p:sldId id="264" r:id="rId16"/>
  </p:sldIdLst>
  <p:sldSz cx="13716000" cy="7716838"/>
  <p:notesSz cx="6858000" cy="9144000"/>
  <p:defaultText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1">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72" y="516"/>
      </p:cViewPr>
      <p:guideLst>
        <p:guide orient="horz" pos="2431"/>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397222"/>
            <a:ext cx="11658600" cy="1654119"/>
          </a:xfrm>
        </p:spPr>
        <p:txBody>
          <a:bodyPr/>
          <a:lstStyle/>
          <a:p>
            <a:r>
              <a:rPr lang="en-US"/>
              <a:t>Click to edit Master title style</a:t>
            </a:r>
          </a:p>
        </p:txBody>
      </p:sp>
      <p:sp>
        <p:nvSpPr>
          <p:cNvPr id="3" name="Subtitle 2"/>
          <p:cNvSpPr>
            <a:spLocks noGrp="1"/>
          </p:cNvSpPr>
          <p:nvPr>
            <p:ph type="subTitle" idx="1"/>
          </p:nvPr>
        </p:nvSpPr>
        <p:spPr>
          <a:xfrm>
            <a:off x="2057400" y="4372875"/>
            <a:ext cx="9601200" cy="1972081"/>
          </a:xfrm>
        </p:spPr>
        <p:txBody>
          <a:bodyPr/>
          <a:lstStyle>
            <a:lvl1pPr marL="0" indent="0" algn="ctr">
              <a:buNone/>
              <a:defRPr>
                <a:solidFill>
                  <a:schemeClr val="tx1">
                    <a:tint val="75000"/>
                  </a:schemeClr>
                </a:solidFill>
              </a:defRPr>
            </a:lvl1pPr>
            <a:lvl2pPr marL="612328" indent="0" algn="ctr">
              <a:buNone/>
              <a:defRPr>
                <a:solidFill>
                  <a:schemeClr val="tx1">
                    <a:tint val="75000"/>
                  </a:schemeClr>
                </a:solidFill>
              </a:defRPr>
            </a:lvl2pPr>
            <a:lvl3pPr marL="1224656" indent="0" algn="ctr">
              <a:buNone/>
              <a:defRPr>
                <a:solidFill>
                  <a:schemeClr val="tx1">
                    <a:tint val="75000"/>
                  </a:schemeClr>
                </a:solidFill>
              </a:defRPr>
            </a:lvl3pPr>
            <a:lvl4pPr marL="1836984" indent="0" algn="ctr">
              <a:buNone/>
              <a:defRPr>
                <a:solidFill>
                  <a:schemeClr val="tx1">
                    <a:tint val="75000"/>
                  </a:schemeClr>
                </a:solidFill>
              </a:defRPr>
            </a:lvl4pPr>
            <a:lvl5pPr marL="2449312" indent="0" algn="ctr">
              <a:buNone/>
              <a:defRPr>
                <a:solidFill>
                  <a:schemeClr val="tx1">
                    <a:tint val="75000"/>
                  </a:schemeClr>
                </a:solidFill>
              </a:defRPr>
            </a:lvl5pPr>
            <a:lvl6pPr marL="3061640" indent="0" algn="ctr">
              <a:buNone/>
              <a:defRPr>
                <a:solidFill>
                  <a:schemeClr val="tx1">
                    <a:tint val="75000"/>
                  </a:schemeClr>
                </a:solidFill>
              </a:defRPr>
            </a:lvl6pPr>
            <a:lvl7pPr marL="3673968" indent="0" algn="ctr">
              <a:buNone/>
              <a:defRPr>
                <a:solidFill>
                  <a:schemeClr val="tx1">
                    <a:tint val="75000"/>
                  </a:schemeClr>
                </a:solidFill>
              </a:defRPr>
            </a:lvl7pPr>
            <a:lvl8pPr marL="4286296" indent="0" algn="ctr">
              <a:buNone/>
              <a:defRPr>
                <a:solidFill>
                  <a:schemeClr val="tx1">
                    <a:tint val="75000"/>
                  </a:schemeClr>
                </a:solidFill>
              </a:defRPr>
            </a:lvl8pPr>
            <a:lvl9pPr marL="48986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6CC5A-AE4B-5042-8495-B5715C059A52}"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58825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4500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48330"/>
            <a:ext cx="4629150" cy="74078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348330"/>
            <a:ext cx="13658850" cy="74078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58729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30406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58783"/>
            <a:ext cx="11658600" cy="153265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083470" y="3270726"/>
            <a:ext cx="11658600" cy="1688058"/>
          </a:xfrm>
        </p:spPr>
        <p:txBody>
          <a:bodyPr anchor="b"/>
          <a:lstStyle>
            <a:lvl1pPr marL="0" indent="0">
              <a:buNone/>
              <a:defRPr sz="2700">
                <a:solidFill>
                  <a:schemeClr val="tx1">
                    <a:tint val="75000"/>
                  </a:schemeClr>
                </a:solidFill>
              </a:defRPr>
            </a:lvl1pPr>
            <a:lvl2pPr marL="612328" indent="0">
              <a:buNone/>
              <a:defRPr sz="2400">
                <a:solidFill>
                  <a:schemeClr val="tx1">
                    <a:tint val="75000"/>
                  </a:schemeClr>
                </a:solidFill>
              </a:defRPr>
            </a:lvl2pPr>
            <a:lvl3pPr marL="1224656" indent="0">
              <a:buNone/>
              <a:defRPr sz="2100">
                <a:solidFill>
                  <a:schemeClr val="tx1">
                    <a:tint val="75000"/>
                  </a:schemeClr>
                </a:solidFill>
              </a:defRPr>
            </a:lvl3pPr>
            <a:lvl4pPr marL="1836984" indent="0">
              <a:buNone/>
              <a:defRPr sz="1900">
                <a:solidFill>
                  <a:schemeClr val="tx1">
                    <a:tint val="75000"/>
                  </a:schemeClr>
                </a:solidFill>
              </a:defRPr>
            </a:lvl4pPr>
            <a:lvl5pPr marL="2449312" indent="0">
              <a:buNone/>
              <a:defRPr sz="1900">
                <a:solidFill>
                  <a:schemeClr val="tx1">
                    <a:tint val="75000"/>
                  </a:schemeClr>
                </a:solidFill>
              </a:defRPr>
            </a:lvl5pPr>
            <a:lvl6pPr marL="3061640" indent="0">
              <a:buNone/>
              <a:defRPr sz="1900">
                <a:solidFill>
                  <a:schemeClr val="tx1">
                    <a:tint val="75000"/>
                  </a:schemeClr>
                </a:solidFill>
              </a:defRPr>
            </a:lvl6pPr>
            <a:lvl7pPr marL="3673968" indent="0">
              <a:buNone/>
              <a:defRPr sz="1900">
                <a:solidFill>
                  <a:schemeClr val="tx1">
                    <a:tint val="75000"/>
                  </a:schemeClr>
                </a:solidFill>
              </a:defRPr>
            </a:lvl7pPr>
            <a:lvl8pPr marL="4286296" indent="0">
              <a:buNone/>
              <a:defRPr sz="1900">
                <a:solidFill>
                  <a:schemeClr val="tx1">
                    <a:tint val="75000"/>
                  </a:schemeClr>
                </a:solidFill>
              </a:defRPr>
            </a:lvl8pPr>
            <a:lvl9pPr marL="489862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6CC5A-AE4B-5042-8495-B5715C059A52}"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026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013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6CC5A-AE4B-5042-8495-B5715C059A52}"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61346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09031"/>
            <a:ext cx="12344400" cy="12861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727358"/>
            <a:ext cx="6060282"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447238"/>
            <a:ext cx="6060282"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727358"/>
            <a:ext cx="6062663"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447238"/>
            <a:ext cx="6062663"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6CC5A-AE4B-5042-8495-B5715C059A52}"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6858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6CC5A-AE4B-5042-8495-B5715C059A52}"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3022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CC5A-AE4B-5042-8495-B5715C059A52}"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6678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7245"/>
            <a:ext cx="4512470" cy="1307575"/>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5362575" y="307245"/>
            <a:ext cx="7667625" cy="658610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614820"/>
            <a:ext cx="4512470" cy="5278532"/>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42549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01787"/>
            <a:ext cx="8229600" cy="637711"/>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688432" y="689514"/>
            <a:ext cx="8229600" cy="4630103"/>
          </a:xfrm>
        </p:spPr>
        <p:txBody>
          <a:bodyPr/>
          <a:lstStyle>
            <a:lvl1pPr marL="0" indent="0">
              <a:buNone/>
              <a:defRPr sz="4300"/>
            </a:lvl1pPr>
            <a:lvl2pPr marL="612328" indent="0">
              <a:buNone/>
              <a:defRPr sz="3800"/>
            </a:lvl2pPr>
            <a:lvl3pPr marL="1224656" indent="0">
              <a:buNone/>
              <a:defRPr sz="3200"/>
            </a:lvl3pPr>
            <a:lvl4pPr marL="1836984" indent="0">
              <a:buNone/>
              <a:defRPr sz="2700"/>
            </a:lvl4pPr>
            <a:lvl5pPr marL="2449312" indent="0">
              <a:buNone/>
              <a:defRPr sz="2700"/>
            </a:lvl5pPr>
            <a:lvl6pPr marL="3061640" indent="0">
              <a:buNone/>
              <a:defRPr sz="2700"/>
            </a:lvl6pPr>
            <a:lvl7pPr marL="3673968" indent="0">
              <a:buNone/>
              <a:defRPr sz="2700"/>
            </a:lvl7pPr>
            <a:lvl8pPr marL="4286296" indent="0">
              <a:buNone/>
              <a:defRPr sz="2700"/>
            </a:lvl8pPr>
            <a:lvl9pPr marL="4898624" indent="0">
              <a:buNone/>
              <a:defRPr sz="2700"/>
            </a:lvl9pPr>
          </a:lstStyle>
          <a:p>
            <a:endParaRPr lang="en-US"/>
          </a:p>
        </p:txBody>
      </p:sp>
      <p:sp>
        <p:nvSpPr>
          <p:cNvPr id="4" name="Text Placeholder 3"/>
          <p:cNvSpPr>
            <a:spLocks noGrp="1"/>
          </p:cNvSpPr>
          <p:nvPr>
            <p:ph type="body" sz="half" idx="2"/>
          </p:nvPr>
        </p:nvSpPr>
        <p:spPr>
          <a:xfrm>
            <a:off x="2688432" y="6039498"/>
            <a:ext cx="8229600" cy="905656"/>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76077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09031"/>
            <a:ext cx="12344400" cy="1286140"/>
          </a:xfrm>
          <a:prstGeom prst="rect">
            <a:avLst/>
          </a:prstGeom>
        </p:spPr>
        <p:txBody>
          <a:bodyPr vert="horz" lIns="122466" tIns="61233" rIns="122466" bIns="61233" rtlCol="0" anchor="ctr">
            <a:normAutofit/>
          </a:bodyPr>
          <a:lstStyle/>
          <a:p>
            <a:r>
              <a:rPr lang="en-US"/>
              <a:t>Click to edit Master title style</a:t>
            </a:r>
          </a:p>
        </p:txBody>
      </p:sp>
      <p:sp>
        <p:nvSpPr>
          <p:cNvPr id="3" name="Text Placeholder 2"/>
          <p:cNvSpPr>
            <a:spLocks noGrp="1"/>
          </p:cNvSpPr>
          <p:nvPr>
            <p:ph type="body" idx="1"/>
          </p:nvPr>
        </p:nvSpPr>
        <p:spPr>
          <a:xfrm>
            <a:off x="685800" y="1800596"/>
            <a:ext cx="12344400" cy="5092756"/>
          </a:xfrm>
          <a:prstGeom prst="rect">
            <a:avLst/>
          </a:prstGeom>
        </p:spPr>
        <p:txBody>
          <a:bodyPr vert="horz" lIns="122466" tIns="61233" rIns="122466" bIns="612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7152366"/>
            <a:ext cx="3200400" cy="410850"/>
          </a:xfrm>
          <a:prstGeom prst="rect">
            <a:avLst/>
          </a:prstGeom>
        </p:spPr>
        <p:txBody>
          <a:bodyPr vert="horz" lIns="122466" tIns="61233" rIns="122466" bIns="61233" rtlCol="0" anchor="ctr"/>
          <a:lstStyle>
            <a:lvl1pPr algn="l">
              <a:defRPr sz="1600">
                <a:solidFill>
                  <a:schemeClr val="tx1">
                    <a:tint val="75000"/>
                  </a:schemeClr>
                </a:solidFill>
              </a:defRPr>
            </a:lvl1pPr>
          </a:lstStyle>
          <a:p>
            <a:fld id="{5766CC5A-AE4B-5042-8495-B5715C059A52}" type="datetimeFigureOut">
              <a:rPr lang="en-US" smtClean="0"/>
              <a:t>8/7/2023</a:t>
            </a:fld>
            <a:endParaRPr lang="en-US"/>
          </a:p>
        </p:txBody>
      </p:sp>
      <p:sp>
        <p:nvSpPr>
          <p:cNvPr id="5" name="Footer Placeholder 4"/>
          <p:cNvSpPr>
            <a:spLocks noGrp="1"/>
          </p:cNvSpPr>
          <p:nvPr>
            <p:ph type="ftr" sz="quarter" idx="3"/>
          </p:nvPr>
        </p:nvSpPr>
        <p:spPr>
          <a:xfrm>
            <a:off x="4686300" y="7152366"/>
            <a:ext cx="4343400" cy="410850"/>
          </a:xfrm>
          <a:prstGeom prst="rect">
            <a:avLst/>
          </a:prstGeom>
        </p:spPr>
        <p:txBody>
          <a:bodyPr vert="horz" lIns="122466" tIns="61233" rIns="122466" bIns="6123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152366"/>
            <a:ext cx="3200400" cy="410850"/>
          </a:xfrm>
          <a:prstGeom prst="rect">
            <a:avLst/>
          </a:prstGeom>
        </p:spPr>
        <p:txBody>
          <a:bodyPr vert="horz" lIns="122466" tIns="61233" rIns="122466" bIns="61233" rtlCol="0" anchor="ctr"/>
          <a:lstStyle>
            <a:lvl1pPr algn="r">
              <a:defRPr sz="1600">
                <a:solidFill>
                  <a:schemeClr val="tx1">
                    <a:tint val="75000"/>
                  </a:schemeClr>
                </a:solidFill>
              </a:defRPr>
            </a:lvl1pPr>
          </a:lstStyle>
          <a:p>
            <a:fld id="{CACC1EE2-62C9-7045-B0E4-BBBAAA0B13FB}" type="slidenum">
              <a:rPr lang="en-US" smtClean="0"/>
              <a:t>‹#›</a:t>
            </a:fld>
            <a:endParaRPr lang="en-US"/>
          </a:p>
        </p:txBody>
      </p:sp>
    </p:spTree>
    <p:extLst>
      <p:ext uri="{BB962C8B-B14F-4D97-AF65-F5344CB8AC3E}">
        <p14:creationId xmlns:p14="http://schemas.microsoft.com/office/powerpoint/2010/main" val="385476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2328" rtl="0" eaLnBrk="1" latinLnBrk="0" hangingPunct="1">
        <a:spcBef>
          <a:spcPct val="0"/>
        </a:spcBef>
        <a:buNone/>
        <a:defRPr sz="5900" kern="1200">
          <a:solidFill>
            <a:schemeClr val="tx1"/>
          </a:solidFill>
          <a:latin typeface="+mj-lt"/>
          <a:ea typeface="+mj-ea"/>
          <a:cs typeface="+mj-cs"/>
        </a:defRPr>
      </a:lvl1pPr>
    </p:titleStyle>
    <p:bodyStyle>
      <a:lvl1pPr marL="459246" indent="-459246" algn="l" defTabSz="612328" rtl="0" eaLnBrk="1" latinLnBrk="0" hangingPunct="1">
        <a:spcBef>
          <a:spcPct val="20000"/>
        </a:spcBef>
        <a:buFont typeface="Arial"/>
        <a:buChar char="•"/>
        <a:defRPr sz="4300" kern="1200">
          <a:solidFill>
            <a:schemeClr val="tx1"/>
          </a:solidFill>
          <a:latin typeface="+mn-lt"/>
          <a:ea typeface="+mn-ea"/>
          <a:cs typeface="+mn-cs"/>
        </a:defRPr>
      </a:lvl1pPr>
      <a:lvl2pPr marL="995033" indent="-382705" algn="l" defTabSz="612328" rtl="0" eaLnBrk="1" latinLnBrk="0" hangingPunct="1">
        <a:spcBef>
          <a:spcPct val="20000"/>
        </a:spcBef>
        <a:buFont typeface="Arial"/>
        <a:buChar char="–"/>
        <a:defRPr sz="3800" kern="1200">
          <a:solidFill>
            <a:schemeClr val="tx1"/>
          </a:solidFill>
          <a:latin typeface="+mn-lt"/>
          <a:ea typeface="+mn-ea"/>
          <a:cs typeface="+mn-cs"/>
        </a:defRPr>
      </a:lvl2pPr>
      <a:lvl3pPr marL="1530820" indent="-306164" algn="l" defTabSz="612328" rtl="0" eaLnBrk="1" latinLnBrk="0" hangingPunct="1">
        <a:spcBef>
          <a:spcPct val="20000"/>
        </a:spcBef>
        <a:buFont typeface="Arial"/>
        <a:buChar char="•"/>
        <a:defRPr sz="3200" kern="1200">
          <a:solidFill>
            <a:schemeClr val="tx1"/>
          </a:solidFill>
          <a:latin typeface="+mn-lt"/>
          <a:ea typeface="+mn-ea"/>
          <a:cs typeface="+mn-cs"/>
        </a:defRPr>
      </a:lvl3pPr>
      <a:lvl4pPr marL="2143148" indent="-306164" algn="l" defTabSz="612328" rtl="0" eaLnBrk="1" latinLnBrk="0" hangingPunct="1">
        <a:spcBef>
          <a:spcPct val="20000"/>
        </a:spcBef>
        <a:buFont typeface="Arial"/>
        <a:buChar char="–"/>
        <a:defRPr sz="2700" kern="1200">
          <a:solidFill>
            <a:schemeClr val="tx1"/>
          </a:solidFill>
          <a:latin typeface="+mn-lt"/>
          <a:ea typeface="+mn-ea"/>
          <a:cs typeface="+mn-cs"/>
        </a:defRPr>
      </a:lvl4pPr>
      <a:lvl5pPr marL="2755476" indent="-306164" algn="l" defTabSz="612328" rtl="0" eaLnBrk="1" latinLnBrk="0" hangingPunct="1">
        <a:spcBef>
          <a:spcPct val="20000"/>
        </a:spcBef>
        <a:buFont typeface="Arial"/>
        <a:buChar char="»"/>
        <a:defRPr sz="2700" kern="1200">
          <a:solidFill>
            <a:schemeClr val="tx1"/>
          </a:solidFill>
          <a:latin typeface="+mn-lt"/>
          <a:ea typeface="+mn-ea"/>
          <a:cs typeface="+mn-cs"/>
        </a:defRPr>
      </a:lvl5pPr>
      <a:lvl6pPr marL="3367804" indent="-306164" algn="l" defTabSz="612328" rtl="0" eaLnBrk="1" latinLnBrk="0" hangingPunct="1">
        <a:spcBef>
          <a:spcPct val="20000"/>
        </a:spcBef>
        <a:buFont typeface="Arial"/>
        <a:buChar char="•"/>
        <a:defRPr sz="2700" kern="1200">
          <a:solidFill>
            <a:schemeClr val="tx1"/>
          </a:solidFill>
          <a:latin typeface="+mn-lt"/>
          <a:ea typeface="+mn-ea"/>
          <a:cs typeface="+mn-cs"/>
        </a:defRPr>
      </a:lvl6pPr>
      <a:lvl7pPr marL="3980132" indent="-306164" algn="l" defTabSz="612328" rtl="0" eaLnBrk="1" latinLnBrk="0" hangingPunct="1">
        <a:spcBef>
          <a:spcPct val="20000"/>
        </a:spcBef>
        <a:buFont typeface="Arial"/>
        <a:buChar char="•"/>
        <a:defRPr sz="2700" kern="1200">
          <a:solidFill>
            <a:schemeClr val="tx1"/>
          </a:solidFill>
          <a:latin typeface="+mn-lt"/>
          <a:ea typeface="+mn-ea"/>
          <a:cs typeface="+mn-cs"/>
        </a:defRPr>
      </a:lvl7pPr>
      <a:lvl8pPr marL="4592460" indent="-306164" algn="l" defTabSz="612328" rtl="0" eaLnBrk="1" latinLnBrk="0" hangingPunct="1">
        <a:spcBef>
          <a:spcPct val="20000"/>
        </a:spcBef>
        <a:buFont typeface="Arial"/>
        <a:buChar char="•"/>
        <a:defRPr sz="2700" kern="1200">
          <a:solidFill>
            <a:schemeClr val="tx1"/>
          </a:solidFill>
          <a:latin typeface="+mn-lt"/>
          <a:ea typeface="+mn-ea"/>
          <a:cs typeface="+mn-cs"/>
        </a:defRPr>
      </a:lvl8pPr>
      <a:lvl9pPr marL="5204788" indent="-306164" algn="l" defTabSz="61232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urriculumForms@ilstu.ed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urriculum.illinoisstate.edu/procedur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registrar.illinoisstate.edu/registration/repeat/"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ened.illinoisstate.edu/faculty-inf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ransfer.org/aboutiai/"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mmaiell@ilstu.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llinoisstate.edu/catalog/undergraduate/bs-smt-grad-req/"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illinoisstate.edu/catalog/undergraduate/ideas/" TargetMode="External"/><Relationship Id="rId4" Type="http://schemas.openxmlformats.org/officeDocument/2006/relationships/hyperlink" Target="https://illinoisstate.edu/catalog/undergraduate/amal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urriculum.illinoisstate.edu/forms/deadlin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urriculum.illinoisstate.edu/procedures/definitions/#course-level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mailto:curriculumforms@ilstu.edu" TargetMode="External"/><Relationship Id="rId4" Type="http://schemas.openxmlformats.org/officeDocument/2006/relationships/hyperlink" Target="https://coursefinder.illinoisstate.edu/director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urriculum.illinoisstate.edu/procedures/syllabus/#university"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registrar.illinoisstate.edu/curriculumform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licy.illinoisstate.edu/academic/4-1-1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ursefinder.illinoisstate.edu/directory/"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coursefinder.illinoisstate.edu/directory/"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coursefinder.illinoisstate.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urriculum.illinoisstate.edu/procedures/definitions/#course-forma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oursefinder.illinoisstate.edu/fcs/20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53C0C61D-1199-8CD6-68B7-6346EA1242D9}"/>
              </a:ext>
            </a:extLst>
          </p:cNvPr>
          <p:cNvSpPr txBox="1"/>
          <p:nvPr/>
        </p:nvSpPr>
        <p:spPr>
          <a:xfrm>
            <a:off x="479231" y="518980"/>
            <a:ext cx="11938055" cy="1446550"/>
          </a:xfrm>
          <a:prstGeom prst="rect">
            <a:avLst/>
          </a:prstGeom>
          <a:noFill/>
        </p:spPr>
        <p:txBody>
          <a:bodyPr wrap="square" rtlCol="0">
            <a:spAutoFit/>
          </a:bodyPr>
          <a:lstStyle/>
          <a:p>
            <a:r>
              <a:rPr lang="en-US" sz="4400" dirty="0"/>
              <a:t>Curriculum Proposal Process</a:t>
            </a:r>
          </a:p>
          <a:p>
            <a:r>
              <a:rPr lang="en-US" sz="4400" dirty="0"/>
              <a:t>New Course and Revise Course Proposals</a:t>
            </a:r>
          </a:p>
        </p:txBody>
      </p:sp>
      <p:sp>
        <p:nvSpPr>
          <p:cNvPr id="3" name="TextBox 2">
            <a:extLst>
              <a:ext uri="{FF2B5EF4-FFF2-40B4-BE49-F238E27FC236}">
                <a16:creationId xmlns:a16="http://schemas.microsoft.com/office/drawing/2014/main" id="{ABAF66F4-9230-82D1-39B0-614D82789A41}"/>
              </a:ext>
            </a:extLst>
          </p:cNvPr>
          <p:cNvSpPr txBox="1"/>
          <p:nvPr/>
        </p:nvSpPr>
        <p:spPr>
          <a:xfrm>
            <a:off x="651510" y="5623560"/>
            <a:ext cx="9372600" cy="1569660"/>
          </a:xfrm>
          <a:prstGeom prst="rect">
            <a:avLst/>
          </a:prstGeom>
          <a:noFill/>
        </p:spPr>
        <p:txBody>
          <a:bodyPr wrap="square" rtlCol="0">
            <a:spAutoFit/>
          </a:bodyPr>
          <a:lstStyle/>
          <a:p>
            <a:r>
              <a:rPr lang="en-US" dirty="0"/>
              <a:t>Proposal questions should be directed to </a:t>
            </a:r>
            <a:r>
              <a:rPr lang="en-US" dirty="0">
                <a:hlinkClick r:id="rId3"/>
              </a:rPr>
              <a:t>CurriculumForms@ilstu.edu</a:t>
            </a:r>
            <a:endParaRPr lang="en-US" dirty="0"/>
          </a:p>
          <a:p>
            <a:endParaRPr lang="en-US" dirty="0"/>
          </a:p>
          <a:p>
            <a:r>
              <a:rPr lang="en-US" dirty="0"/>
              <a:t>Refer to the Curriculum website for additional resources:</a:t>
            </a:r>
          </a:p>
          <a:p>
            <a:r>
              <a:rPr lang="en-US" dirty="0">
                <a:hlinkClick r:id="rId4"/>
              </a:rPr>
              <a:t>https://curriculum.illinoisstate.edu/procedures/</a:t>
            </a:r>
            <a:endParaRPr lang="en-US" dirty="0"/>
          </a:p>
        </p:txBody>
      </p:sp>
    </p:spTree>
    <p:extLst>
      <p:ext uri="{BB962C8B-B14F-4D97-AF65-F5344CB8AC3E}">
        <p14:creationId xmlns:p14="http://schemas.microsoft.com/office/powerpoint/2010/main" val="232293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380917" y="215015"/>
            <a:ext cx="12954166" cy="6740307"/>
          </a:xfrm>
          <a:prstGeom prst="rect">
            <a:avLst/>
          </a:prstGeom>
          <a:noFill/>
        </p:spPr>
        <p:txBody>
          <a:bodyPr wrap="square" rtlCol="0">
            <a:spAutoFit/>
          </a:bodyPr>
          <a:lstStyle/>
          <a:p>
            <a:pPr marL="342900" indent="-342900">
              <a:buFont typeface="Arial" panose="020B0604020202020204" pitchFamily="34" charset="0"/>
              <a:buChar char="•"/>
            </a:pPr>
            <a:r>
              <a:rPr lang="en-US" dirty="0"/>
              <a:t>Indicate “Yes” for the prompt: </a:t>
            </a:r>
            <a:r>
              <a:rPr lang="en-US" i="1" dirty="0"/>
              <a:t>“May multiple enrollments be allowed? (Formerly known as “May be repeated for credit if content is different”).”  </a:t>
            </a:r>
            <a:r>
              <a:rPr lang="en-US" dirty="0"/>
              <a:t>if students may repeat the course multiple times for credit.  </a:t>
            </a:r>
          </a:p>
          <a:p>
            <a:pPr lvl="1"/>
            <a:r>
              <a:rPr lang="en-US" dirty="0"/>
              <a:t>Note the following: </a:t>
            </a:r>
          </a:p>
          <a:p>
            <a:pPr marL="955228" lvl="1" indent="-342900">
              <a:buFont typeface="Arial" panose="020B0604020202020204" pitchFamily="34" charset="0"/>
              <a:buChar char="•"/>
            </a:pPr>
            <a:r>
              <a:rPr lang="en-US" dirty="0"/>
              <a:t>The course </a:t>
            </a:r>
            <a:r>
              <a:rPr lang="en-US" dirty="0">
                <a:hlinkClick r:id="rId3"/>
              </a:rPr>
              <a:t>Repeat Policy</a:t>
            </a:r>
            <a:r>
              <a:rPr lang="en-US" dirty="0"/>
              <a:t> DOES NOT apply for these courses. A student will not be able to repeat the course for a different grade (even if it is the same instructor and the same “topic area” </a:t>
            </a:r>
          </a:p>
          <a:p>
            <a:pPr marL="955228" lvl="1" indent="-342900">
              <a:buFont typeface="Arial" panose="020B0604020202020204" pitchFamily="34" charset="0"/>
              <a:buChar char="•"/>
            </a:pPr>
            <a:r>
              <a:rPr lang="en-US" dirty="0"/>
              <a:t>The SAME course title will show on the students’ transcripts for every enrollment/completion of the course</a:t>
            </a:r>
          </a:p>
          <a:p>
            <a:pPr marL="955228" lvl="1" indent="-342900">
              <a:buFont typeface="Arial" panose="020B0604020202020204" pitchFamily="34" charset="0"/>
              <a:buChar char="•"/>
            </a:pPr>
            <a:r>
              <a:rPr lang="en-US" dirty="0"/>
              <a:t>You may indicate a maximum number of credit hours or number of enrollments a student may complete. This MUST be indicated in the course description. If you do not indicate a maximum, we will build the course will an unlimited number of credit hours/enrollments  </a:t>
            </a:r>
            <a:br>
              <a:rPr lang="en-US" dirty="0"/>
            </a:br>
            <a:endParaRPr lang="en-US" dirty="0"/>
          </a:p>
          <a:p>
            <a:pPr marL="955228" lvl="1" indent="-342900">
              <a:buFont typeface="Arial" panose="020B0604020202020204" pitchFamily="34" charset="0"/>
              <a:buChar char="•"/>
            </a:pPr>
            <a:r>
              <a:rPr lang="en-US" dirty="0"/>
              <a:t>If you want to have unique course titles for topic areas, you should create separate individual courses for each topic area. These should NOT be created as “multiple enrollment” courses</a:t>
            </a:r>
            <a:br>
              <a:rPr lang="en-US" dirty="0"/>
            </a:br>
            <a:br>
              <a:rPr lang="en-US" dirty="0"/>
            </a:br>
            <a:br>
              <a:rPr lang="en-US" dirty="0"/>
            </a:br>
            <a:endParaRPr lang="en-US" dirty="0"/>
          </a:p>
        </p:txBody>
      </p:sp>
    </p:spTree>
    <p:extLst>
      <p:ext uri="{BB962C8B-B14F-4D97-AF65-F5344CB8AC3E}">
        <p14:creationId xmlns:p14="http://schemas.microsoft.com/office/powerpoint/2010/main" val="93787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91440" y="1328198"/>
            <a:ext cx="13533120" cy="4154984"/>
          </a:xfrm>
          <a:prstGeom prst="rect">
            <a:avLst/>
          </a:prstGeom>
          <a:noFill/>
        </p:spPr>
        <p:txBody>
          <a:bodyPr wrap="square" rtlCol="0">
            <a:spAutoFit/>
          </a:bodyPr>
          <a:lstStyle/>
          <a:p>
            <a:pPr marL="342900" indent="-342900">
              <a:buFont typeface="Arial" panose="020B0604020202020204" pitchFamily="34" charset="0"/>
              <a:buChar char="•"/>
            </a:pPr>
            <a:r>
              <a:rPr lang="en-US" dirty="0"/>
              <a:t>If you select “Yes” for “Is this course being proposed as an ISU General Education course” or for Revise Course Proposals - </a:t>
            </a:r>
            <a:r>
              <a:rPr lang="en-US" i="1" dirty="0"/>
              <a:t>“This course is not currently offered as a General Education course </a:t>
            </a:r>
            <a:r>
              <a:rPr lang="en-US" i="1" u="sng" dirty="0"/>
              <a:t>and should be</a:t>
            </a:r>
            <a:r>
              <a:rPr lang="en-US" i="1" dirty="0"/>
              <a:t>” </a:t>
            </a:r>
            <a:r>
              <a:rPr lang="en-US" dirty="0"/>
              <a:t>the course proposal will route to the Council for General Education for approval</a:t>
            </a:r>
            <a:br>
              <a:rPr lang="en-US" dirty="0"/>
            </a:br>
            <a:endParaRPr lang="en-US" dirty="0"/>
          </a:p>
          <a:p>
            <a:pPr marL="342900" indent="-342900">
              <a:buFont typeface="Arial" panose="020B0604020202020204" pitchFamily="34" charset="0"/>
              <a:buChar char="•"/>
            </a:pPr>
            <a:r>
              <a:rPr lang="en-US" dirty="0"/>
              <a:t>Information on the learning outcomes for the General Education Program course categories is available on the General Education Program website: </a:t>
            </a:r>
            <a:r>
              <a:rPr lang="en-US" dirty="0">
                <a:hlinkClick r:id="rId3"/>
              </a:rPr>
              <a:t>https://gened.illinoisstate.edu/faculty-info/</a:t>
            </a:r>
            <a:r>
              <a:rPr lang="en-US" dirty="0"/>
              <a:t>  </a:t>
            </a:r>
          </a:p>
          <a:p>
            <a:br>
              <a:rPr lang="en-US" dirty="0"/>
            </a:br>
            <a:endParaRPr lang="en-US" dirty="0"/>
          </a:p>
          <a:p>
            <a:pPr marL="342900" indent="-342900">
              <a:buFont typeface="Arial" panose="020B0604020202020204" pitchFamily="34" charset="0"/>
              <a:buChar char="•"/>
            </a:pPr>
            <a:r>
              <a:rPr lang="en-US" dirty="0"/>
              <a:t>Attach documentation to the online proposal indicating how the course addresses the General Education goals specific to the category designation you are requesting.</a:t>
            </a:r>
          </a:p>
          <a:p>
            <a:pPr marL="342900" indent="-3429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B2489D89-87D8-BEE1-C253-F1FCB5558AA8}"/>
              </a:ext>
            </a:extLst>
          </p:cNvPr>
          <p:cNvSpPr txBox="1"/>
          <p:nvPr/>
        </p:nvSpPr>
        <p:spPr>
          <a:xfrm>
            <a:off x="198783" y="296903"/>
            <a:ext cx="7016729" cy="707886"/>
          </a:xfrm>
          <a:prstGeom prst="rect">
            <a:avLst/>
          </a:prstGeom>
          <a:noFill/>
        </p:spPr>
        <p:txBody>
          <a:bodyPr wrap="none" rtlCol="0">
            <a:spAutoFit/>
          </a:bodyPr>
          <a:lstStyle/>
          <a:p>
            <a:r>
              <a:rPr lang="en-US" sz="4000" dirty="0"/>
              <a:t>Undergraduate Course Proposals</a:t>
            </a:r>
          </a:p>
        </p:txBody>
      </p:sp>
    </p:spTree>
    <p:extLst>
      <p:ext uri="{BB962C8B-B14F-4D97-AF65-F5344CB8AC3E}">
        <p14:creationId xmlns:p14="http://schemas.microsoft.com/office/powerpoint/2010/main" val="322702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193653" y="1103371"/>
            <a:ext cx="13402587" cy="4524315"/>
          </a:xfrm>
          <a:prstGeom prst="rect">
            <a:avLst/>
          </a:prstGeom>
          <a:noFill/>
        </p:spPr>
        <p:txBody>
          <a:bodyPr wrap="square" rtlCol="0">
            <a:spAutoFit/>
          </a:bodyPr>
          <a:lstStyle/>
          <a:p>
            <a:pPr marL="342900" indent="-342900">
              <a:buFont typeface="Arial" panose="020B0604020202020204" pitchFamily="34" charset="0"/>
              <a:buChar char="•"/>
            </a:pPr>
            <a:br>
              <a:rPr lang="en-US" dirty="0"/>
            </a:br>
            <a:br>
              <a:rPr lang="en-US" dirty="0"/>
            </a:br>
            <a:br>
              <a:rPr lang="en-US" dirty="0"/>
            </a:br>
            <a:endParaRPr lang="en-US" dirty="0"/>
          </a:p>
          <a:p>
            <a:pPr marL="342900" indent="-342900">
              <a:buFont typeface="Arial" panose="020B0604020202020204" pitchFamily="34" charset="0"/>
              <a:buChar char="•"/>
            </a:pPr>
            <a:r>
              <a:rPr lang="en-US" dirty="0"/>
              <a:t>The above note refers to the Illinois Articulation Agreement (IAI), which is a state-wide transferrable general education package that transfer student may have completed at the time they transfer or have partially completed at the time they transfer to ISU and then they may complete the requirements at ISU. </a:t>
            </a:r>
            <a:br>
              <a:rPr lang="en-US" dirty="0"/>
            </a:br>
            <a:r>
              <a:rPr lang="en-US" dirty="0"/>
              <a:t>Learn more about the program: </a:t>
            </a:r>
            <a:r>
              <a:rPr lang="en-US" dirty="0">
                <a:hlinkClick r:id="rId3"/>
              </a:rPr>
              <a:t>https://itransfer.org/aboutiai/</a:t>
            </a:r>
            <a:r>
              <a:rPr lang="en-US" dirty="0"/>
              <a:t> </a:t>
            </a:r>
            <a:br>
              <a:rPr lang="en-US" dirty="0"/>
            </a:br>
            <a:endParaRPr lang="en-US" dirty="0"/>
          </a:p>
          <a:p>
            <a:pPr marL="342900" indent="-342900">
              <a:buFont typeface="Arial" panose="020B0604020202020204" pitchFamily="34" charset="0"/>
              <a:buChar char="•"/>
            </a:pPr>
            <a:r>
              <a:rPr lang="en-US" dirty="0"/>
              <a:t>Courses may be approved for the ISU General Education Program and/or the IAI program. Contact the Director </a:t>
            </a:r>
            <a:r>
              <a:rPr lang="it-IT" dirty="0"/>
              <a:t>Malinda Aiello at: </a:t>
            </a:r>
            <a:r>
              <a:rPr lang="it-IT" dirty="0">
                <a:hlinkClick r:id="rId4"/>
              </a:rPr>
              <a:t>mmaiell@ilstu.edu</a:t>
            </a:r>
            <a:r>
              <a:rPr lang="it-IT" dirty="0"/>
              <a:t> </a:t>
            </a:r>
            <a:endParaRPr lang="en-US" dirty="0"/>
          </a:p>
        </p:txBody>
      </p:sp>
      <p:pic>
        <p:nvPicPr>
          <p:cNvPr id="6" name="Picture 5">
            <a:extLst>
              <a:ext uri="{FF2B5EF4-FFF2-40B4-BE49-F238E27FC236}">
                <a16:creationId xmlns:a16="http://schemas.microsoft.com/office/drawing/2014/main" id="{4CA2733E-C67C-4762-D742-A61D22F36752}"/>
              </a:ext>
            </a:extLst>
          </p:cNvPr>
          <p:cNvPicPr>
            <a:picLocks noChangeAspect="1"/>
          </p:cNvPicPr>
          <p:nvPr/>
        </p:nvPicPr>
        <p:blipFill>
          <a:blip r:embed="rId5"/>
          <a:stretch>
            <a:fillRect/>
          </a:stretch>
        </p:blipFill>
        <p:spPr>
          <a:xfrm>
            <a:off x="258919" y="1200780"/>
            <a:ext cx="13198162" cy="1349961"/>
          </a:xfrm>
          <a:prstGeom prst="rect">
            <a:avLst/>
          </a:prstGeom>
        </p:spPr>
      </p:pic>
      <p:sp>
        <p:nvSpPr>
          <p:cNvPr id="7" name="TextBox 6">
            <a:extLst>
              <a:ext uri="{FF2B5EF4-FFF2-40B4-BE49-F238E27FC236}">
                <a16:creationId xmlns:a16="http://schemas.microsoft.com/office/drawing/2014/main" id="{AB7EA41A-B9AE-FB15-FBDB-63416ABA5BBA}"/>
              </a:ext>
            </a:extLst>
          </p:cNvPr>
          <p:cNvSpPr txBox="1"/>
          <p:nvPr/>
        </p:nvSpPr>
        <p:spPr>
          <a:xfrm>
            <a:off x="258919" y="307965"/>
            <a:ext cx="11940209" cy="707886"/>
          </a:xfrm>
          <a:prstGeom prst="rect">
            <a:avLst/>
          </a:prstGeom>
          <a:noFill/>
        </p:spPr>
        <p:txBody>
          <a:bodyPr wrap="square" rtlCol="0">
            <a:spAutoFit/>
          </a:bodyPr>
          <a:lstStyle/>
          <a:p>
            <a:r>
              <a:rPr lang="en-US" sz="4000" dirty="0"/>
              <a:t>Undergraduate Course Proposals</a:t>
            </a:r>
          </a:p>
        </p:txBody>
      </p:sp>
    </p:spTree>
    <p:extLst>
      <p:ext uri="{BB962C8B-B14F-4D97-AF65-F5344CB8AC3E}">
        <p14:creationId xmlns:p14="http://schemas.microsoft.com/office/powerpoint/2010/main" val="138605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156706" y="849803"/>
            <a:ext cx="13402587" cy="4832092"/>
          </a:xfrm>
          <a:prstGeom prst="rect">
            <a:avLst/>
          </a:prstGeom>
          <a:noFill/>
        </p:spPr>
        <p:txBody>
          <a:bodyPr wrap="square" rtlCol="0">
            <a:spAutoFit/>
          </a:bodyPr>
          <a:lstStyle/>
          <a:p>
            <a:pPr marL="342900" indent="-342900">
              <a:buFont typeface="Arial" panose="020B0604020202020204" pitchFamily="34" charset="0"/>
              <a:buChar char="•"/>
            </a:pPr>
            <a:r>
              <a:rPr lang="en-US" dirty="0"/>
              <a:t>Students who are graduating with a Bachelor of Science degree must complete an additional Science, Mathematics, or Technology course. </a:t>
            </a:r>
            <a:br>
              <a:rPr lang="en-US" dirty="0"/>
            </a:br>
            <a:r>
              <a:rPr lang="en-US" sz="2000" dirty="0"/>
              <a:t>To have a course approved as a B.S.-SMT course, indicate the appropriate response to the prompt on the proposal form </a:t>
            </a:r>
            <a:br>
              <a:rPr lang="en-US" sz="2000" dirty="0"/>
            </a:br>
            <a:r>
              <a:rPr lang="en-US" dirty="0"/>
              <a:t>Learn about the criteria for these courses here: </a:t>
            </a:r>
            <a:r>
              <a:rPr lang="en-US" dirty="0">
                <a:hlinkClick r:id="rId3"/>
              </a:rPr>
              <a:t>https://illinoisstate.edu/catalog/undergraduate/bs-smt-grad-req/</a:t>
            </a:r>
            <a:r>
              <a:rPr lang="en-US" dirty="0"/>
              <a:t> </a:t>
            </a:r>
          </a:p>
          <a:p>
            <a:pPr marL="342900" indent="-342900">
              <a:buFont typeface="Arial" panose="020B0604020202020204" pitchFamily="34" charset="0"/>
              <a:buChar char="•"/>
            </a:pPr>
            <a:r>
              <a:rPr lang="en-US" dirty="0"/>
              <a:t>Cultures and traditions of Asia, the Middle East, Africa, Latin America, or Indigenous (AMALI) Peoples of the World is a graduation requirement for all students. </a:t>
            </a:r>
            <a:r>
              <a:rPr lang="en-US" dirty="0">
                <a:hlinkClick r:id="rId4"/>
              </a:rPr>
              <a:t>https://illinoisstate.edu/catalog/undergraduate/amali/</a:t>
            </a:r>
            <a:r>
              <a:rPr lang="en-US" dirty="0"/>
              <a:t> </a:t>
            </a:r>
            <a:br>
              <a:rPr lang="en-US" dirty="0"/>
            </a:br>
            <a:r>
              <a:rPr lang="en-US" dirty="0"/>
              <a:t>Indicate “Yes” at the prompt if you wish to seek AMALI approval for the course. </a:t>
            </a:r>
            <a:br>
              <a:rPr lang="en-US" dirty="0"/>
            </a:br>
            <a:endParaRPr lang="en-US" dirty="0"/>
          </a:p>
          <a:p>
            <a:pPr marL="342900" indent="-342900">
              <a:buFont typeface="Arial" panose="020B0604020202020204" pitchFamily="34" charset="0"/>
              <a:buChar char="•"/>
            </a:pPr>
            <a:r>
              <a:rPr lang="en-US" dirty="0"/>
              <a:t>IDEAS: Inclusion, Diversity, Equity, and Access in U.S. Society is a graduation requirement for all students. </a:t>
            </a:r>
            <a:r>
              <a:rPr lang="en-US" dirty="0">
                <a:hlinkClick r:id="rId5"/>
              </a:rPr>
              <a:t>https://illinoisstate.edu/catalog/undergraduate/ideas/</a:t>
            </a:r>
            <a:br>
              <a:rPr lang="en-US" dirty="0"/>
            </a:br>
            <a:r>
              <a:rPr lang="en-US" dirty="0"/>
              <a:t>Indicate “Yes” at the prompt if you wish to seek IDEAS approval for the course.</a:t>
            </a:r>
          </a:p>
        </p:txBody>
      </p:sp>
      <p:sp>
        <p:nvSpPr>
          <p:cNvPr id="2" name="TextBox 1">
            <a:extLst>
              <a:ext uri="{FF2B5EF4-FFF2-40B4-BE49-F238E27FC236}">
                <a16:creationId xmlns:a16="http://schemas.microsoft.com/office/drawing/2014/main" id="{EC725C94-1F3E-8EB8-C569-6BF68301B43D}"/>
              </a:ext>
            </a:extLst>
          </p:cNvPr>
          <p:cNvSpPr txBox="1"/>
          <p:nvPr/>
        </p:nvSpPr>
        <p:spPr>
          <a:xfrm>
            <a:off x="318052" y="146985"/>
            <a:ext cx="8388626" cy="707886"/>
          </a:xfrm>
          <a:prstGeom prst="rect">
            <a:avLst/>
          </a:prstGeom>
          <a:noFill/>
        </p:spPr>
        <p:txBody>
          <a:bodyPr wrap="square" rtlCol="0">
            <a:spAutoFit/>
          </a:bodyPr>
          <a:lstStyle/>
          <a:p>
            <a:r>
              <a:rPr lang="en-US" sz="4000" dirty="0"/>
              <a:t>Undergraduate Course Proposals</a:t>
            </a:r>
          </a:p>
        </p:txBody>
      </p:sp>
    </p:spTree>
    <p:extLst>
      <p:ext uri="{BB962C8B-B14F-4D97-AF65-F5344CB8AC3E}">
        <p14:creationId xmlns:p14="http://schemas.microsoft.com/office/powerpoint/2010/main" val="297119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2" name="TextBox 1">
            <a:extLst>
              <a:ext uri="{FF2B5EF4-FFF2-40B4-BE49-F238E27FC236}">
                <a16:creationId xmlns:a16="http://schemas.microsoft.com/office/drawing/2014/main" id="{472BE0E9-BEC7-3702-101B-9B356D08BBBD}"/>
              </a:ext>
            </a:extLst>
          </p:cNvPr>
          <p:cNvSpPr txBox="1"/>
          <p:nvPr/>
        </p:nvSpPr>
        <p:spPr>
          <a:xfrm>
            <a:off x="323850" y="54258"/>
            <a:ext cx="11963400" cy="707886"/>
          </a:xfrm>
          <a:prstGeom prst="rect">
            <a:avLst/>
          </a:prstGeom>
          <a:noFill/>
        </p:spPr>
        <p:txBody>
          <a:bodyPr wrap="square" rtlCol="0">
            <a:spAutoFit/>
          </a:bodyPr>
          <a:lstStyle/>
          <a:p>
            <a:r>
              <a:rPr lang="en-US" sz="4000" dirty="0"/>
              <a:t>Proposal Approval Routing</a:t>
            </a:r>
          </a:p>
        </p:txBody>
      </p:sp>
      <p:sp>
        <p:nvSpPr>
          <p:cNvPr id="3" name="TextBox 2">
            <a:extLst>
              <a:ext uri="{FF2B5EF4-FFF2-40B4-BE49-F238E27FC236}">
                <a16:creationId xmlns:a16="http://schemas.microsoft.com/office/drawing/2014/main" id="{F0757F70-DA23-B463-7905-F961BF580533}"/>
              </a:ext>
            </a:extLst>
          </p:cNvPr>
          <p:cNvSpPr txBox="1"/>
          <p:nvPr/>
        </p:nvSpPr>
        <p:spPr>
          <a:xfrm>
            <a:off x="91440" y="730407"/>
            <a:ext cx="13300710" cy="5632311"/>
          </a:xfrm>
          <a:prstGeom prst="rect">
            <a:avLst/>
          </a:prstGeom>
          <a:noFill/>
        </p:spPr>
        <p:txBody>
          <a:bodyPr wrap="square" rtlCol="0">
            <a:spAutoFit/>
          </a:bodyPr>
          <a:lstStyle/>
          <a:p>
            <a:pPr marL="342900" indent="-342900">
              <a:buFont typeface="Arial" panose="020B0604020202020204" pitchFamily="34" charset="0"/>
              <a:buChar char="•"/>
            </a:pPr>
            <a:r>
              <a:rPr lang="en-US" dirty="0"/>
              <a:t>Department/school curriculum committee and chair</a:t>
            </a:r>
          </a:p>
          <a:p>
            <a:pPr marL="342900" indent="-342900">
              <a:buFont typeface="Arial" panose="020B0604020202020204" pitchFamily="34" charset="0"/>
              <a:buChar char="•"/>
            </a:pPr>
            <a:r>
              <a:rPr lang="en-US" dirty="0"/>
              <a:t>College curriculum committee and college dean</a:t>
            </a:r>
          </a:p>
          <a:p>
            <a:pPr marL="342900" indent="-342900">
              <a:buFont typeface="Arial" panose="020B0604020202020204" pitchFamily="34" charset="0"/>
              <a:buChar char="•"/>
            </a:pPr>
            <a:r>
              <a:rPr lang="en-US" dirty="0"/>
              <a:t>If you indicate “Yes” to the prompt </a:t>
            </a:r>
            <a:r>
              <a:rPr lang="en-US" i="1" dirty="0"/>
              <a:t>“Does this course count towards teacher education” </a:t>
            </a:r>
            <a:r>
              <a:rPr lang="en-US" dirty="0"/>
              <a:t>it must be reviewed and approved by the Council for Teacher Education </a:t>
            </a:r>
          </a:p>
          <a:p>
            <a:pPr marL="342900" indent="-342900">
              <a:buFont typeface="Arial" panose="020B0604020202020204" pitchFamily="34" charset="0"/>
              <a:buChar char="•"/>
            </a:pPr>
            <a:r>
              <a:rPr lang="en-US" dirty="0"/>
              <a:t>If you indicated “Yes” if the course is or to have the course to be reviewed for a General Education Program, AMALI, and/or IDEAS designation, it will be reviewed by the Council for General Education, AMALI and/or IDEAS committee</a:t>
            </a:r>
          </a:p>
          <a:p>
            <a:pPr marL="342900" indent="-342900">
              <a:buFont typeface="Arial" panose="020B0604020202020204" pitchFamily="34" charset="0"/>
              <a:buChar char="•"/>
            </a:pPr>
            <a:r>
              <a:rPr lang="en-US" dirty="0"/>
              <a:t>After the College Curriculum Committee and college dean (and if required CTE, CGE, AMALI, and/or IDEAS) have approved the course proposal, it will be routed to the University Curriculum Committee Secretary for technical review, and campus circulation</a:t>
            </a:r>
          </a:p>
          <a:p>
            <a:pPr marL="342900" indent="-342900">
              <a:buFont typeface="Arial" panose="020B0604020202020204" pitchFamily="34" charset="0"/>
              <a:buChar char="•"/>
            </a:pPr>
            <a:r>
              <a:rPr lang="en-US" dirty="0"/>
              <a:t>Undergraduate course proposals are approved by the University Curriculum Committee Executive Secretary (Provost’s designee – Associate Vice President for Undergraduate Education)</a:t>
            </a:r>
          </a:p>
          <a:p>
            <a:pPr marL="342900" indent="-342900">
              <a:buFont typeface="Arial" panose="020B0604020202020204" pitchFamily="34" charset="0"/>
              <a:buChar char="•"/>
            </a:pPr>
            <a:r>
              <a:rPr lang="en-US" dirty="0"/>
              <a:t>Graduate courses are approved by the Director of the Graduate School</a:t>
            </a:r>
          </a:p>
          <a:p>
            <a:pPr marL="342900" indent="-342900">
              <a:buFont typeface="Arial" panose="020B0604020202020204" pitchFamily="34" charset="0"/>
              <a:buChar char="•"/>
            </a:pPr>
            <a:r>
              <a:rPr lang="en-US" dirty="0"/>
              <a:t>Individual courses are not reviewed by the UCC or the GCC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7118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334534" y="958933"/>
            <a:ext cx="13046931" cy="3416320"/>
          </a:xfrm>
          <a:prstGeom prst="rect">
            <a:avLst/>
          </a:prstGeom>
          <a:noFill/>
        </p:spPr>
        <p:txBody>
          <a:bodyPr wrap="square" rtlCol="0">
            <a:spAutoFit/>
          </a:bodyPr>
          <a:lstStyle/>
          <a:p>
            <a:pPr marL="342900" indent="-342900">
              <a:buFont typeface="Arial" panose="020B0604020202020204" pitchFamily="34" charset="0"/>
              <a:buChar char="•"/>
            </a:pPr>
            <a:r>
              <a:rPr lang="en-US" dirty="0"/>
              <a:t>New courses may be offered once they are approved and are built in Campus Solutions </a:t>
            </a:r>
            <a:br>
              <a:rPr lang="en-US" dirty="0"/>
            </a:br>
            <a:endParaRPr lang="en-US" dirty="0"/>
          </a:p>
          <a:p>
            <a:pPr marL="342900" indent="-342900">
              <a:buFont typeface="Arial" panose="020B0604020202020204" pitchFamily="34" charset="0"/>
              <a:buChar char="•"/>
            </a:pPr>
            <a:r>
              <a:rPr lang="en-US" dirty="0"/>
              <a:t>Revised courses changes </a:t>
            </a:r>
            <a:r>
              <a:rPr lang="en-US" u="sng" dirty="0"/>
              <a:t>do not take effect immediately</a:t>
            </a:r>
            <a:r>
              <a:rPr lang="en-US" dirty="0"/>
              <a:t>, they are approved by catalog year. ISU’s catalog year begins in May on the first day of Summer Session</a:t>
            </a:r>
          </a:p>
          <a:p>
            <a:endParaRPr lang="en-US" dirty="0"/>
          </a:p>
          <a:p>
            <a:pPr marL="342900" indent="-342900">
              <a:buFont typeface="Arial" panose="020B0604020202020204" pitchFamily="34" charset="0"/>
              <a:buChar char="•"/>
            </a:pPr>
            <a:r>
              <a:rPr lang="en-US" dirty="0"/>
              <a:t>Refer to the Curriculum website for proposal deadlines: </a:t>
            </a:r>
            <a:r>
              <a:rPr lang="en-US" dirty="0">
                <a:hlinkClick r:id="rId3"/>
              </a:rPr>
              <a:t>https://curriculum.illinoisstate.edu/forms/deadlines/</a:t>
            </a:r>
            <a:br>
              <a:rPr lang="en-US" dirty="0"/>
            </a:b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8765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DA2BDA42-70F8-2087-12D6-4BD9E6B8F8FF}"/>
              </a:ext>
            </a:extLst>
          </p:cNvPr>
          <p:cNvSpPr txBox="1"/>
          <p:nvPr/>
        </p:nvSpPr>
        <p:spPr>
          <a:xfrm>
            <a:off x="505736" y="189672"/>
            <a:ext cx="8846820" cy="707886"/>
          </a:xfrm>
          <a:prstGeom prst="rect">
            <a:avLst/>
          </a:prstGeom>
          <a:noFill/>
        </p:spPr>
        <p:txBody>
          <a:bodyPr wrap="square" rtlCol="0">
            <a:spAutoFit/>
          </a:bodyPr>
          <a:lstStyle/>
          <a:p>
            <a:r>
              <a:rPr lang="en-US" sz="4000" dirty="0"/>
              <a:t>First Steps </a:t>
            </a:r>
          </a:p>
        </p:txBody>
      </p:sp>
      <p:sp>
        <p:nvSpPr>
          <p:cNvPr id="3" name="TextBox 2">
            <a:extLst>
              <a:ext uri="{FF2B5EF4-FFF2-40B4-BE49-F238E27FC236}">
                <a16:creationId xmlns:a16="http://schemas.microsoft.com/office/drawing/2014/main" id="{D96DB1B7-347E-9540-CC66-C39EB42C16B2}"/>
              </a:ext>
            </a:extLst>
          </p:cNvPr>
          <p:cNvSpPr txBox="1"/>
          <p:nvPr/>
        </p:nvSpPr>
        <p:spPr>
          <a:xfrm>
            <a:off x="651509" y="905012"/>
            <a:ext cx="12693429" cy="5016758"/>
          </a:xfrm>
          <a:prstGeom prst="rect">
            <a:avLst/>
          </a:prstGeom>
          <a:noFill/>
        </p:spPr>
        <p:txBody>
          <a:bodyPr wrap="square" rtlCol="0">
            <a:spAutoFit/>
          </a:bodyPr>
          <a:lstStyle/>
          <a:p>
            <a:r>
              <a:rPr lang="en-US" sz="2800" b="1" dirty="0"/>
              <a:t>For New Course Proposals or Revise Course Proposals that include a request to change the course number </a:t>
            </a:r>
          </a:p>
          <a:p>
            <a:pPr marL="342900" indent="-342900">
              <a:buFont typeface="Arial" panose="020B0604020202020204" pitchFamily="34" charset="0"/>
              <a:buChar char="•"/>
            </a:pPr>
            <a:r>
              <a:rPr lang="en-US" dirty="0"/>
              <a:t>Before starting the course proposal in the Curriculum Forms System</a:t>
            </a:r>
          </a:p>
          <a:p>
            <a:pPr marL="342900" indent="-342900">
              <a:buFont typeface="Arial" panose="020B0604020202020204" pitchFamily="34" charset="0"/>
              <a:buChar char="•"/>
            </a:pPr>
            <a:r>
              <a:rPr lang="en-US" dirty="0"/>
              <a:t>Refer to the Curriculum website for general information about course levels: </a:t>
            </a:r>
            <a:r>
              <a:rPr lang="en-US" dirty="0">
                <a:hlinkClick r:id="rId3"/>
              </a:rPr>
              <a:t>https://curriculum.illinoisstate.edu/procedures/definitions/#course-levels</a:t>
            </a:r>
            <a:r>
              <a:rPr lang="en-US" dirty="0"/>
              <a:t> </a:t>
            </a:r>
            <a:br>
              <a:rPr lang="en-US" dirty="0"/>
            </a:br>
            <a:endParaRPr lang="en-US" dirty="0"/>
          </a:p>
          <a:p>
            <a:pPr marL="342900" indent="-342900">
              <a:buFont typeface="Arial" panose="020B0604020202020204" pitchFamily="34" charset="0"/>
              <a:buChar char="•"/>
            </a:pPr>
            <a:r>
              <a:rPr lang="en-US" dirty="0"/>
              <a:t>Visit the Course Finder website </a:t>
            </a:r>
            <a:r>
              <a:rPr lang="en-US" dirty="0">
                <a:hlinkClick r:id="rId4"/>
              </a:rPr>
              <a:t>https://coursefinder.illinoisstate.edu/directory/</a:t>
            </a:r>
            <a:r>
              <a:rPr lang="en-US" dirty="0"/>
              <a:t> </a:t>
            </a:r>
            <a:br>
              <a:rPr lang="en-US" dirty="0"/>
            </a:br>
            <a:r>
              <a:rPr lang="en-US" dirty="0"/>
              <a:t>Review the course directory for the subject area that you want to create a new course under to identify a course number that is not currently active</a:t>
            </a:r>
            <a:br>
              <a:rPr lang="en-US" dirty="0"/>
            </a:br>
            <a:endParaRPr lang="en-US" dirty="0"/>
          </a:p>
          <a:p>
            <a:pPr marL="342900" indent="-342900">
              <a:buFont typeface="Arial" panose="020B0604020202020204" pitchFamily="34" charset="0"/>
              <a:buChar char="•"/>
            </a:pPr>
            <a:r>
              <a:rPr lang="en-US" dirty="0"/>
              <a:t>Email </a:t>
            </a:r>
            <a:r>
              <a:rPr lang="en-US" dirty="0">
                <a:hlinkClick r:id="rId5"/>
              </a:rPr>
              <a:t>curriculumforms@ilstu.edu</a:t>
            </a:r>
            <a:r>
              <a:rPr lang="en-US" dirty="0"/>
              <a:t> to inquire about the course number(s) that you would like to use. Someone will get back to you to confirm whether the course number is available. After a course number is inactivated, it may not be reused for 5 years</a:t>
            </a:r>
          </a:p>
        </p:txBody>
      </p:sp>
    </p:spTree>
    <p:extLst>
      <p:ext uri="{BB962C8B-B14F-4D97-AF65-F5344CB8AC3E}">
        <p14:creationId xmlns:p14="http://schemas.microsoft.com/office/powerpoint/2010/main" val="170510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DA2BDA42-70F8-2087-12D6-4BD9E6B8F8FF}"/>
              </a:ext>
            </a:extLst>
          </p:cNvPr>
          <p:cNvSpPr txBox="1"/>
          <p:nvPr/>
        </p:nvSpPr>
        <p:spPr>
          <a:xfrm>
            <a:off x="651510" y="469624"/>
            <a:ext cx="8846820" cy="707886"/>
          </a:xfrm>
          <a:prstGeom prst="rect">
            <a:avLst/>
          </a:prstGeom>
          <a:noFill/>
        </p:spPr>
        <p:txBody>
          <a:bodyPr wrap="square" rtlCol="0">
            <a:spAutoFit/>
          </a:bodyPr>
          <a:lstStyle/>
          <a:p>
            <a:r>
              <a:rPr lang="en-US" sz="4000" dirty="0"/>
              <a:t>First Steps </a:t>
            </a:r>
          </a:p>
        </p:txBody>
      </p:sp>
      <p:sp>
        <p:nvSpPr>
          <p:cNvPr id="3" name="TextBox 2">
            <a:extLst>
              <a:ext uri="{FF2B5EF4-FFF2-40B4-BE49-F238E27FC236}">
                <a16:creationId xmlns:a16="http://schemas.microsoft.com/office/drawing/2014/main" id="{D96DB1B7-347E-9540-CC66-C39EB42C16B2}"/>
              </a:ext>
            </a:extLst>
          </p:cNvPr>
          <p:cNvSpPr txBox="1"/>
          <p:nvPr/>
        </p:nvSpPr>
        <p:spPr>
          <a:xfrm>
            <a:off x="811530" y="1302577"/>
            <a:ext cx="12161520" cy="4524315"/>
          </a:xfrm>
          <a:prstGeom prst="rect">
            <a:avLst/>
          </a:prstGeom>
          <a:noFill/>
        </p:spPr>
        <p:txBody>
          <a:bodyPr wrap="square" rtlCol="0">
            <a:spAutoFit/>
          </a:bodyPr>
          <a:lstStyle/>
          <a:p>
            <a:pPr marL="342900" indent="-342900">
              <a:buFont typeface="Arial" panose="020B0604020202020204" pitchFamily="34" charset="0"/>
              <a:buChar char="•"/>
            </a:pPr>
            <a:r>
              <a:rPr lang="en-US" dirty="0"/>
              <a:t>Prepare the course syllabus. Refer to the Curriculum website for the structure/format: </a:t>
            </a:r>
            <a:r>
              <a:rPr lang="en-US" dirty="0">
                <a:hlinkClick r:id="rId3"/>
              </a:rPr>
              <a:t>https://curriculum.illinoisstate.edu/procedures/syllabus/#university</a:t>
            </a:r>
            <a:r>
              <a:rPr lang="en-US" dirty="0"/>
              <a:t> </a:t>
            </a:r>
            <a:br>
              <a:rPr lang="en-US" dirty="0"/>
            </a:br>
            <a:endParaRPr lang="en-US" dirty="0"/>
          </a:p>
          <a:p>
            <a:pPr marL="342900" indent="-342900">
              <a:buFont typeface="Arial" panose="020B0604020202020204" pitchFamily="34" charset="0"/>
              <a:buChar char="•"/>
            </a:pPr>
            <a:r>
              <a:rPr lang="en-US" dirty="0"/>
              <a:t>Login to Curriculum Forms </a:t>
            </a:r>
            <a:r>
              <a:rPr lang="en-US" dirty="0">
                <a:hlinkClick r:id="rId4"/>
              </a:rPr>
              <a:t>https://registrar.illinoisstate.edu/curriculumforms/</a:t>
            </a:r>
            <a:r>
              <a:rPr lang="en-US" dirty="0"/>
              <a:t>  </a:t>
            </a:r>
          </a:p>
          <a:p>
            <a:pPr marL="955228" lvl="1" indent="-342900">
              <a:buFont typeface="Arial" panose="020B0604020202020204" pitchFamily="34" charset="0"/>
              <a:buChar char="•"/>
            </a:pPr>
            <a:r>
              <a:rPr lang="en-US" dirty="0"/>
              <a:t>If a box does not appear for you to enter your User Name and Password, disable the "pop-up blocker" feature of your internet browser.</a:t>
            </a:r>
          </a:p>
          <a:p>
            <a:pPr marL="955228" lvl="1" indent="-342900">
              <a:buFont typeface="Arial" panose="020B0604020202020204" pitchFamily="34" charset="0"/>
              <a:buChar char="•"/>
            </a:pPr>
            <a:r>
              <a:rPr lang="en-US" dirty="0"/>
              <a:t>Use your Illinois State email address (e.g. rredbird@ilstu.edu) as the username and your email password to login.</a:t>
            </a:r>
          </a:p>
          <a:p>
            <a:pPr marL="955228" lvl="1" indent="-342900">
              <a:buFont typeface="Arial" panose="020B0604020202020204" pitchFamily="34" charset="0"/>
              <a:buChar char="•"/>
            </a:pPr>
            <a:r>
              <a:rPr lang="en-US" dirty="0"/>
              <a:t>You can also prefix your ULID with "</a:t>
            </a:r>
            <a:r>
              <a:rPr lang="en-US" dirty="0" err="1"/>
              <a:t>adilstu</a:t>
            </a:r>
            <a:r>
              <a:rPr lang="en-US" dirty="0"/>
              <a:t>\" (e.g. </a:t>
            </a:r>
            <a:r>
              <a:rPr lang="en-US" dirty="0" err="1"/>
              <a:t>adilstu</a:t>
            </a:r>
            <a:r>
              <a:rPr lang="en-US" dirty="0"/>
              <a:t>\</a:t>
            </a:r>
            <a:r>
              <a:rPr lang="en-US" dirty="0" err="1"/>
              <a:t>rredbird</a:t>
            </a:r>
            <a:r>
              <a:rPr lang="en-US" dirty="0"/>
              <a:t>) as the username. Some browsers allow the use of your ULID only.</a:t>
            </a:r>
          </a:p>
          <a:p>
            <a:r>
              <a:rPr lang="en-US" dirty="0"/>
              <a:t>		If prompted for a Domain use "</a:t>
            </a:r>
            <a:r>
              <a:rPr lang="en-US" dirty="0" err="1"/>
              <a:t>adilstu</a:t>
            </a:r>
            <a:r>
              <a:rPr lang="en-US" dirty="0"/>
              <a:t>" and only your ULID as the username.</a:t>
            </a:r>
          </a:p>
          <a:p>
            <a:endParaRPr lang="en-US" dirty="0"/>
          </a:p>
        </p:txBody>
      </p:sp>
    </p:spTree>
    <p:extLst>
      <p:ext uri="{BB962C8B-B14F-4D97-AF65-F5344CB8AC3E}">
        <p14:creationId xmlns:p14="http://schemas.microsoft.com/office/powerpoint/2010/main" val="417976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496790" y="423561"/>
            <a:ext cx="12728879" cy="4154984"/>
          </a:xfrm>
          <a:prstGeom prst="rect">
            <a:avLst/>
          </a:prstGeom>
          <a:noFill/>
        </p:spPr>
        <p:txBody>
          <a:bodyPr wrap="square" rtlCol="0">
            <a:spAutoFit/>
          </a:bodyPr>
          <a:lstStyle/>
          <a:p>
            <a:pPr marL="342900" indent="-342900">
              <a:buFont typeface="Arial" panose="020B0604020202020204" pitchFamily="34" charset="0"/>
              <a:buChar char="•"/>
            </a:pPr>
            <a:r>
              <a:rPr lang="en-US" dirty="0"/>
              <a:t>Select New or Revise Course from the top navigation</a:t>
            </a:r>
          </a:p>
          <a:p>
            <a:pPr marL="342900" indent="-342900">
              <a:buFont typeface="Arial" panose="020B0604020202020204" pitchFamily="34" charset="0"/>
              <a:buChar char="•"/>
            </a:pPr>
            <a:r>
              <a:rPr lang="en-US" dirty="0"/>
              <a:t>Select either Create Undergraduate or Graduate Proposal</a:t>
            </a:r>
          </a:p>
          <a:p>
            <a:pPr marL="342900" indent="-342900">
              <a:buFont typeface="Arial" panose="020B0604020202020204" pitchFamily="34" charset="0"/>
              <a:buChar char="•"/>
            </a:pPr>
            <a:r>
              <a:rPr lang="en-US" dirty="0"/>
              <a:t>You should have at least one coauthor for each proposal so that more than one person in a department/school has the ability to access and edit the proposal</a:t>
            </a:r>
            <a:br>
              <a:rPr lang="en-US" dirty="0"/>
            </a:br>
            <a:endParaRPr lang="en-US" dirty="0"/>
          </a:p>
          <a:p>
            <a:pPr marL="342900" indent="-342900">
              <a:buFont typeface="Arial" panose="020B0604020202020204" pitchFamily="34" charset="0"/>
              <a:buChar char="•"/>
            </a:pPr>
            <a:r>
              <a:rPr lang="en-US" dirty="0"/>
              <a:t>Complete the proposal </a:t>
            </a:r>
          </a:p>
          <a:p>
            <a:pPr marL="955228" lvl="1" indent="-342900">
              <a:buFont typeface="Arial" panose="020B0604020202020204" pitchFamily="34" charset="0"/>
              <a:buChar char="•"/>
            </a:pPr>
            <a:r>
              <a:rPr lang="en-US" dirty="0"/>
              <a:t>Abbreviated Titles are what is printed on transcripts</a:t>
            </a:r>
          </a:p>
          <a:p>
            <a:pPr marL="955228" lvl="1" indent="-342900">
              <a:buFont typeface="Arial" panose="020B0604020202020204" pitchFamily="34" charset="0"/>
              <a:buChar char="•"/>
            </a:pPr>
            <a:r>
              <a:rPr lang="en-US" dirty="0"/>
              <a:t>Course Numbers for decimalized courses must use an “a” instead of an “.”</a:t>
            </a:r>
          </a:p>
          <a:p>
            <a:pPr marL="955228" lvl="1" indent="-342900">
              <a:buFont typeface="Arial" panose="020B0604020202020204" pitchFamily="34" charset="0"/>
              <a:buChar char="•"/>
            </a:pPr>
            <a:r>
              <a:rPr lang="en-US" dirty="0"/>
              <a:t>Upload a syllabus </a:t>
            </a:r>
            <a:r>
              <a:rPr lang="en-US" i="1" dirty="0"/>
              <a:t>if required </a:t>
            </a:r>
            <a:r>
              <a:rPr lang="en-US" dirty="0"/>
              <a:t>by your Department or College Curriculum Committee. A syllabus is required to be uploaded for all </a:t>
            </a:r>
            <a:r>
              <a:rPr lang="en-US" u="sng" dirty="0"/>
              <a:t>new course proposals</a:t>
            </a:r>
            <a:r>
              <a:rPr lang="en-US" dirty="0"/>
              <a:t>. </a:t>
            </a:r>
          </a:p>
          <a:p>
            <a:endParaRPr lang="en-US" dirty="0"/>
          </a:p>
        </p:txBody>
      </p:sp>
      <p:pic>
        <p:nvPicPr>
          <p:cNvPr id="6" name="Picture 5">
            <a:extLst>
              <a:ext uri="{FF2B5EF4-FFF2-40B4-BE49-F238E27FC236}">
                <a16:creationId xmlns:a16="http://schemas.microsoft.com/office/drawing/2014/main" id="{B8D4BD1B-CB36-E820-00B4-59E21A3EA312}"/>
              </a:ext>
            </a:extLst>
          </p:cNvPr>
          <p:cNvPicPr>
            <a:picLocks noChangeAspect="1"/>
          </p:cNvPicPr>
          <p:nvPr/>
        </p:nvPicPr>
        <p:blipFill>
          <a:blip r:embed="rId3"/>
          <a:stretch>
            <a:fillRect/>
          </a:stretch>
        </p:blipFill>
        <p:spPr>
          <a:xfrm>
            <a:off x="1475284" y="4320973"/>
            <a:ext cx="9678751" cy="1362265"/>
          </a:xfrm>
          <a:prstGeom prst="rect">
            <a:avLst/>
          </a:prstGeom>
        </p:spPr>
      </p:pic>
    </p:spTree>
    <p:extLst>
      <p:ext uri="{BB962C8B-B14F-4D97-AF65-F5344CB8AC3E}">
        <p14:creationId xmlns:p14="http://schemas.microsoft.com/office/powerpoint/2010/main" val="233910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253779" y="391626"/>
            <a:ext cx="12932134" cy="4893647"/>
          </a:xfrm>
          <a:prstGeom prst="rect">
            <a:avLst/>
          </a:prstGeom>
          <a:noFill/>
        </p:spPr>
        <p:txBody>
          <a:bodyPr wrap="square" rtlCol="0">
            <a:spAutoFit/>
          </a:bodyPr>
          <a:lstStyle/>
          <a:p>
            <a:pPr marL="342900" indent="-342900">
              <a:buFont typeface="Arial" panose="020B0604020202020204" pitchFamily="34" charset="0"/>
              <a:buChar char="•"/>
            </a:pPr>
            <a:r>
              <a:rPr lang="en-US" dirty="0"/>
              <a:t>Indicate if the course is associated with a program proposal(s) </a:t>
            </a:r>
            <a:br>
              <a:rPr lang="en-US" dirty="0"/>
            </a:br>
            <a:r>
              <a:rPr lang="en-US" dirty="0"/>
              <a:t>If the program proposal is to be associated with a course proposal (a course added to a program as required or as an elective), </a:t>
            </a:r>
            <a:r>
              <a:rPr lang="en-US" b="1" dirty="0"/>
              <a:t>the program proposal must be started before the course proposal(s) in order for the system to associate them.</a:t>
            </a:r>
            <a:br>
              <a:rPr lang="en-US" b="1" dirty="0"/>
            </a:br>
            <a:endParaRPr lang="en-US" b="1" dirty="0"/>
          </a:p>
          <a:p>
            <a:pPr marL="342900" indent="-342900">
              <a:buFont typeface="Arial" panose="020B0604020202020204" pitchFamily="34" charset="0"/>
              <a:buChar char="•"/>
            </a:pPr>
            <a:r>
              <a:rPr lang="en-US" dirty="0"/>
              <a:t>Contact hours are the number of hours of scheduled instruction</a:t>
            </a:r>
          </a:p>
          <a:p>
            <a:pPr marL="955228" lvl="1" indent="-342900">
              <a:buFont typeface="Arial" panose="020B0604020202020204" pitchFamily="34" charset="0"/>
              <a:buChar char="•"/>
            </a:pPr>
            <a:r>
              <a:rPr lang="en-US" dirty="0"/>
              <a:t>2 hours (100 minutes) of lab totals 1 credit hour</a:t>
            </a:r>
          </a:p>
          <a:p>
            <a:pPr marL="955228" lvl="1" indent="-342900">
              <a:buFont typeface="Arial" panose="020B0604020202020204" pitchFamily="34" charset="0"/>
              <a:buChar char="•"/>
            </a:pPr>
            <a:r>
              <a:rPr lang="en-US" dirty="0"/>
              <a:t>1 hour (50 minutes) lecture totals 1 credit hour</a:t>
            </a:r>
            <a:br>
              <a:rPr lang="en-US" dirty="0"/>
            </a:br>
            <a:r>
              <a:rPr lang="en-US" dirty="0"/>
              <a:t>Refer to the Credit Hour Policy for more information </a:t>
            </a:r>
            <a:r>
              <a:rPr lang="en-US" dirty="0">
                <a:hlinkClick r:id="rId3"/>
              </a:rPr>
              <a:t>https://policy.illinoisstate.edu/academic/4-1-19/</a:t>
            </a:r>
            <a:endParaRPr lang="en-US" dirty="0"/>
          </a:p>
          <a:p>
            <a:pPr marL="955228"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9319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311727" y="553678"/>
            <a:ext cx="13092546" cy="2308324"/>
          </a:xfrm>
          <a:prstGeom prst="rect">
            <a:avLst/>
          </a:prstGeom>
          <a:noFill/>
        </p:spPr>
        <p:txBody>
          <a:bodyPr wrap="square" rtlCol="0">
            <a:spAutoFit/>
          </a:bodyPr>
          <a:lstStyle/>
          <a:p>
            <a:r>
              <a:rPr lang="en-US" b="1" dirty="0"/>
              <a:t>For Revise Course Proposals</a:t>
            </a:r>
          </a:p>
          <a:p>
            <a:pPr marL="342900" indent="-342900">
              <a:buFont typeface="Arial" panose="020B0604020202020204" pitchFamily="34" charset="0"/>
              <a:buChar char="•"/>
            </a:pPr>
            <a:r>
              <a:rPr lang="en-US" dirty="0"/>
              <a:t>Copy and paste directly from the Course Finder website </a:t>
            </a:r>
            <a:r>
              <a:rPr lang="en-US" dirty="0">
                <a:hlinkClick r:id="rId3"/>
              </a:rPr>
              <a:t>https://coursefinder.illinoisstate.edu/directory/</a:t>
            </a:r>
            <a:r>
              <a:rPr lang="en-US" dirty="0"/>
              <a:t> for the current course description and again for the proposed course description</a:t>
            </a:r>
            <a:br>
              <a:rPr lang="en-US" dirty="0"/>
            </a:br>
            <a:endParaRPr lang="en-US" dirty="0"/>
          </a:p>
          <a:p>
            <a:pPr marL="342900" indent="-342900">
              <a:buFont typeface="Arial" panose="020B0604020202020204" pitchFamily="34" charset="0"/>
              <a:buChar char="•"/>
            </a:pPr>
            <a:r>
              <a:rPr lang="en-US" dirty="0"/>
              <a:t>Use the highlight and/or strikethrough text tools to indicate changes.</a:t>
            </a:r>
          </a:p>
        </p:txBody>
      </p:sp>
      <p:pic>
        <p:nvPicPr>
          <p:cNvPr id="6" name="Picture 5">
            <a:extLst>
              <a:ext uri="{FF2B5EF4-FFF2-40B4-BE49-F238E27FC236}">
                <a16:creationId xmlns:a16="http://schemas.microsoft.com/office/drawing/2014/main" id="{096C682D-EDB5-7241-26A1-8985A9E443C6}"/>
              </a:ext>
            </a:extLst>
          </p:cNvPr>
          <p:cNvPicPr>
            <a:picLocks noChangeAspect="1"/>
          </p:cNvPicPr>
          <p:nvPr/>
        </p:nvPicPr>
        <p:blipFill>
          <a:blip r:embed="rId4"/>
          <a:stretch>
            <a:fillRect/>
          </a:stretch>
        </p:blipFill>
        <p:spPr>
          <a:xfrm>
            <a:off x="510509" y="3046348"/>
            <a:ext cx="10500060" cy="4116812"/>
          </a:xfrm>
          <a:prstGeom prst="rect">
            <a:avLst/>
          </a:prstGeom>
        </p:spPr>
      </p:pic>
    </p:spTree>
    <p:extLst>
      <p:ext uri="{BB962C8B-B14F-4D97-AF65-F5344CB8AC3E}">
        <p14:creationId xmlns:p14="http://schemas.microsoft.com/office/powerpoint/2010/main" val="86382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127919" y="173045"/>
            <a:ext cx="13092546" cy="6186309"/>
          </a:xfrm>
          <a:prstGeom prst="rect">
            <a:avLst/>
          </a:prstGeom>
          <a:noFill/>
        </p:spPr>
        <p:txBody>
          <a:bodyPr wrap="square" rtlCol="0">
            <a:spAutoFit/>
          </a:bodyPr>
          <a:lstStyle/>
          <a:p>
            <a:r>
              <a:rPr lang="en-US" sz="2800" b="1" dirty="0"/>
              <a:t>For New Course Proposals</a:t>
            </a:r>
          </a:p>
          <a:p>
            <a:pPr marL="342900" indent="-342900">
              <a:buFont typeface="Arial" panose="020B0604020202020204" pitchFamily="34" charset="0"/>
              <a:buChar char="•"/>
            </a:pPr>
            <a:r>
              <a:rPr lang="en-US" dirty="0"/>
              <a:t>Visit the Course Finder website </a:t>
            </a:r>
            <a:r>
              <a:rPr lang="en-US" dirty="0">
                <a:hlinkClick r:id="rId3"/>
              </a:rPr>
              <a:t>https://coursefinder.illinoisstate.edu/directory/</a:t>
            </a:r>
            <a:r>
              <a:rPr lang="en-US" dirty="0"/>
              <a:t>  to see examples of the course description information required for the</a:t>
            </a:r>
            <a:br>
              <a:rPr lang="en-US" dirty="0"/>
            </a:br>
            <a:r>
              <a:rPr lang="en-US" dirty="0"/>
              <a:t>proposal </a:t>
            </a:r>
          </a:p>
          <a:p>
            <a:pPr marL="342900" indent="-342900">
              <a:buFont typeface="Arial" panose="020B0604020202020204" pitchFamily="34" charset="0"/>
              <a:buChar char="•"/>
            </a:pPr>
            <a:r>
              <a:rPr lang="en-US" dirty="0"/>
              <a:t>Full title, credit hours, course description including </a:t>
            </a:r>
            <a:br>
              <a:rPr lang="en-US" dirty="0"/>
            </a:br>
            <a:r>
              <a:rPr lang="en-US" dirty="0"/>
              <a:t>any prerequisites</a:t>
            </a:r>
          </a:p>
          <a:p>
            <a:r>
              <a:rPr lang="en-US" b="1" dirty="0"/>
              <a:t>If appropriate, include reference to: </a:t>
            </a:r>
          </a:p>
          <a:p>
            <a:pPr marL="342900" indent="-342900">
              <a:buFont typeface="Arial" panose="020B0604020202020204" pitchFamily="34" charset="0"/>
              <a:buChar char="•"/>
            </a:pPr>
            <a:r>
              <a:rPr lang="en-US" dirty="0"/>
              <a:t>ISU General Education Program category </a:t>
            </a:r>
            <a:br>
              <a:rPr lang="en-US" dirty="0"/>
            </a:br>
            <a:r>
              <a:rPr lang="en-US" dirty="0">
                <a:hlinkClick r:id="rId4"/>
              </a:rPr>
              <a:t>https://coursefinder.illinoisstate.edu</a:t>
            </a:r>
            <a:r>
              <a:rPr lang="en-US" dirty="0"/>
              <a:t> </a:t>
            </a:r>
          </a:p>
          <a:p>
            <a:pPr marL="342900" indent="-342900">
              <a:buFont typeface="Arial" panose="020B0604020202020204" pitchFamily="34" charset="0"/>
              <a:buChar char="•"/>
            </a:pPr>
            <a:r>
              <a:rPr lang="en-US" dirty="0"/>
              <a:t>AMALI or IDEAS </a:t>
            </a:r>
          </a:p>
          <a:p>
            <a:pPr marL="342900" indent="-342900">
              <a:buFont typeface="Arial" panose="020B0604020202020204" pitchFamily="34" charset="0"/>
              <a:buChar char="•"/>
            </a:pPr>
            <a:r>
              <a:rPr lang="en-US" dirty="0"/>
              <a:t>B.S.-SMT </a:t>
            </a:r>
          </a:p>
          <a:p>
            <a:pPr marL="342900" indent="-342900">
              <a:buFont typeface="Arial" panose="020B0604020202020204" pitchFamily="34" charset="0"/>
              <a:buChar char="•"/>
            </a:pPr>
            <a:r>
              <a:rPr lang="en-US" sz="2000" dirty="0"/>
              <a:t>Do not indicate Illinois Articulation Initiative (IAI) </a:t>
            </a:r>
            <a:br>
              <a:rPr lang="en-US" sz="2000" dirty="0"/>
            </a:br>
            <a:r>
              <a:rPr lang="en-US" sz="2000" dirty="0"/>
              <a:t>codes at this time, the approval for IAI courses is </a:t>
            </a:r>
            <a:br>
              <a:rPr lang="en-US" sz="2000" dirty="0"/>
            </a:br>
            <a:r>
              <a:rPr lang="en-US" sz="2000" dirty="0"/>
              <a:t>outside of the ISU curriculum approval process </a:t>
            </a:r>
            <a:br>
              <a:rPr lang="en-US" sz="2000" dirty="0"/>
            </a:br>
            <a:r>
              <a:rPr lang="en-US" sz="2000" dirty="0"/>
              <a:t>(this will be addressed later in this presentation)</a:t>
            </a:r>
          </a:p>
          <a:p>
            <a:pPr marL="342900" indent="-34290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917CB8F9-6A05-5B11-9F5A-9E941FB083E6}"/>
              </a:ext>
            </a:extLst>
          </p:cNvPr>
          <p:cNvPicPr>
            <a:picLocks noChangeAspect="1"/>
          </p:cNvPicPr>
          <p:nvPr/>
        </p:nvPicPr>
        <p:blipFill rotWithShape="1">
          <a:blip r:embed="rId5"/>
          <a:srcRect r="28072"/>
          <a:stretch/>
        </p:blipFill>
        <p:spPr>
          <a:xfrm>
            <a:off x="7397628" y="1355873"/>
            <a:ext cx="6112095" cy="2333951"/>
          </a:xfrm>
          <a:prstGeom prst="rect">
            <a:avLst/>
          </a:prstGeom>
        </p:spPr>
      </p:pic>
      <p:pic>
        <p:nvPicPr>
          <p:cNvPr id="10" name="Picture 9">
            <a:extLst>
              <a:ext uri="{FF2B5EF4-FFF2-40B4-BE49-F238E27FC236}">
                <a16:creationId xmlns:a16="http://schemas.microsoft.com/office/drawing/2014/main" id="{6E92C145-99F6-75DD-147B-96864F3A99F3}"/>
              </a:ext>
            </a:extLst>
          </p:cNvPr>
          <p:cNvPicPr>
            <a:picLocks noChangeAspect="1"/>
          </p:cNvPicPr>
          <p:nvPr/>
        </p:nvPicPr>
        <p:blipFill rotWithShape="1">
          <a:blip r:embed="rId6"/>
          <a:srcRect r="11670"/>
          <a:stretch/>
        </p:blipFill>
        <p:spPr>
          <a:xfrm>
            <a:off x="5694474" y="4242434"/>
            <a:ext cx="7930086" cy="3313665"/>
          </a:xfrm>
          <a:prstGeom prst="rect">
            <a:avLst/>
          </a:prstGeom>
        </p:spPr>
      </p:pic>
    </p:spTree>
    <p:extLst>
      <p:ext uri="{BB962C8B-B14F-4D97-AF65-F5344CB8AC3E}">
        <p14:creationId xmlns:p14="http://schemas.microsoft.com/office/powerpoint/2010/main" val="297015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357809" y="283681"/>
            <a:ext cx="12960626" cy="5632311"/>
          </a:xfrm>
          <a:prstGeom prst="rect">
            <a:avLst/>
          </a:prstGeom>
          <a:noFill/>
        </p:spPr>
        <p:txBody>
          <a:bodyPr wrap="square" rtlCol="0">
            <a:spAutoFit/>
          </a:bodyPr>
          <a:lstStyle/>
          <a:p>
            <a:pPr marL="342900" indent="-342900">
              <a:buFont typeface="Arial" panose="020B0604020202020204" pitchFamily="34" charset="0"/>
              <a:buChar char="•"/>
            </a:pPr>
            <a:r>
              <a:rPr lang="en-US" dirty="0">
                <a:hlinkClick r:id="rId3"/>
              </a:rPr>
              <a:t>Cross-listed courses </a:t>
            </a:r>
            <a:r>
              <a:rPr lang="en-US" dirty="0"/>
              <a:t>are ONE course developed by two or more departments. The course may be offered by any of these departments. </a:t>
            </a:r>
          </a:p>
          <a:p>
            <a:pPr marL="955228" lvl="1" indent="-342900">
              <a:buFont typeface="Arial" panose="020B0604020202020204" pitchFamily="34" charset="0"/>
              <a:buChar char="•"/>
            </a:pPr>
            <a:r>
              <a:rPr lang="en-US" dirty="0"/>
              <a:t>Since it is ONE course, if a student takes the course offered by one department and then registers for it a second time but from another department, the course repeat rules will apply. </a:t>
            </a:r>
            <a:br>
              <a:rPr lang="en-US" dirty="0"/>
            </a:br>
            <a:r>
              <a:rPr lang="en-US" dirty="0"/>
              <a:t>The course description must include the statement in red: </a:t>
            </a:r>
            <a:br>
              <a:rPr lang="en-US" dirty="0"/>
            </a:br>
            <a:r>
              <a:rPr lang="en-US" b="0" i="0" dirty="0">
                <a:solidFill>
                  <a:srgbClr val="333333"/>
                </a:solidFill>
                <a:effectLst/>
                <a:latin typeface="ISURegular"/>
              </a:rPr>
              <a:t>Exploration and analysis of current health and lifestyle issues. Emphasis on how individuals, communities and society make health decisions. </a:t>
            </a:r>
            <a:r>
              <a:rPr lang="en-US" b="1" i="0" dirty="0">
                <a:solidFill>
                  <a:srgbClr val="FF0000"/>
                </a:solidFill>
                <a:effectLst/>
                <a:latin typeface="ISURegular"/>
              </a:rPr>
              <a:t>Equivalent course, offered as FCS, HSC, KNR 208; repeat policy will apply.</a:t>
            </a:r>
            <a:br>
              <a:rPr lang="en-US" b="1" dirty="0"/>
            </a:br>
            <a:r>
              <a:rPr lang="en-US" dirty="0">
                <a:hlinkClick r:id="rId4"/>
              </a:rPr>
              <a:t>https://coursefinder.illinoisstate.edu/fcs/208/</a:t>
            </a:r>
            <a:br>
              <a:rPr lang="en-US" dirty="0"/>
            </a:br>
            <a:endParaRPr lang="en-US" dirty="0"/>
          </a:p>
          <a:p>
            <a:pPr marL="342900" indent="-342900">
              <a:buFont typeface="Arial" panose="020B0604020202020204" pitchFamily="34" charset="0"/>
              <a:buChar char="•"/>
            </a:pPr>
            <a:r>
              <a:rPr lang="en-US" dirty="0"/>
              <a:t>For the prompt: </a:t>
            </a:r>
            <a:r>
              <a:rPr lang="en-US" i="1" dirty="0"/>
              <a:t>“Does this course replace any existing courses” </a:t>
            </a:r>
            <a:r>
              <a:rPr lang="en-US" dirty="0"/>
              <a:t>– Indicate “Yes” if the course is changing a temporary course (ending in “89” – 189, 289, etc.) a permanent course, or will replace another course. The statement “Formerly ABC 123” must be included in the course description.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13033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3707541" cy="7716838"/>
          </a:xfrm>
          <a:prstGeom prst="rect">
            <a:avLst/>
          </a:prstGeom>
        </p:spPr>
      </p:pic>
      <p:sp>
        <p:nvSpPr>
          <p:cNvPr id="3" name="TextBox 2">
            <a:extLst>
              <a:ext uri="{FF2B5EF4-FFF2-40B4-BE49-F238E27FC236}">
                <a16:creationId xmlns:a16="http://schemas.microsoft.com/office/drawing/2014/main" id="{F0757F70-DA23-B463-7905-F961BF580533}"/>
              </a:ext>
            </a:extLst>
          </p:cNvPr>
          <p:cNvSpPr txBox="1"/>
          <p:nvPr/>
        </p:nvSpPr>
        <p:spPr>
          <a:xfrm>
            <a:off x="288152" y="718598"/>
            <a:ext cx="12954166" cy="4524315"/>
          </a:xfrm>
          <a:prstGeom prst="rect">
            <a:avLst/>
          </a:prstGeom>
          <a:noFill/>
        </p:spPr>
        <p:txBody>
          <a:bodyPr wrap="square" rtlCol="0">
            <a:spAutoFit/>
          </a:bodyPr>
          <a:lstStyle/>
          <a:p>
            <a:pPr marL="342900" indent="-342900">
              <a:buFont typeface="Arial" panose="020B0604020202020204" pitchFamily="34" charset="0"/>
              <a:buChar char="•"/>
            </a:pPr>
            <a:r>
              <a:rPr lang="en-US" dirty="0"/>
              <a:t>The prompt: </a:t>
            </a:r>
            <a:r>
              <a:rPr lang="en-US" i="1" dirty="0"/>
              <a:t>“count for credit if a previous course has been taken” </a:t>
            </a:r>
            <a:br>
              <a:rPr lang="en-US" i="1" dirty="0"/>
            </a:br>
            <a:r>
              <a:rPr lang="en-US" dirty="0"/>
              <a:t>Indicate </a:t>
            </a:r>
            <a:r>
              <a:rPr lang="en-US" i="1" dirty="0"/>
              <a:t>“No”  </a:t>
            </a:r>
            <a:r>
              <a:rPr lang="en-US" dirty="0"/>
              <a:t>If this course substantially duplicates content in another course (BUT is not replacing the course and is not an exact equivalent of the course. </a:t>
            </a:r>
            <a:br>
              <a:rPr lang="en-US" dirty="0"/>
            </a:br>
            <a:br>
              <a:rPr lang="en-US" dirty="0"/>
            </a:br>
            <a:r>
              <a:rPr lang="en-US" dirty="0"/>
              <a:t>The course description must include the statement: </a:t>
            </a:r>
            <a:r>
              <a:rPr lang="en-US" i="1" dirty="0"/>
              <a:t>“Not for credit if earned credit in ABC 123”</a:t>
            </a:r>
            <a:br>
              <a:rPr lang="en-US" i="1" dirty="0"/>
            </a:br>
            <a:br>
              <a:rPr lang="en-US" i="1" dirty="0"/>
            </a:br>
            <a:r>
              <a:rPr lang="en-US" dirty="0"/>
              <a:t>This statement will prompt our office to add a block to the course that will block students from enrolling in the course if they have previously earned credit in the course stated.  </a:t>
            </a:r>
            <a:br>
              <a:rPr lang="en-US" dirty="0"/>
            </a:br>
            <a:endParaRPr lang="en-US" dirty="0"/>
          </a:p>
          <a:p>
            <a:pPr marL="955228" lvl="1" indent="-342900">
              <a:buFont typeface="Arial" panose="020B0604020202020204" pitchFamily="34" charset="0"/>
              <a:buChar char="•"/>
            </a:pPr>
            <a:r>
              <a:rPr lang="en-US" dirty="0"/>
              <a:t>In this situation, even if an advisor gives a student a permit to enroll in the course (override the registration block) – the student will NOT be able to earn credit in the course. </a:t>
            </a:r>
            <a:br>
              <a:rPr lang="en-US" dirty="0"/>
            </a:br>
            <a:endParaRPr lang="en-US" dirty="0"/>
          </a:p>
        </p:txBody>
      </p:sp>
    </p:spTree>
    <p:extLst>
      <p:ext uri="{BB962C8B-B14F-4D97-AF65-F5344CB8AC3E}">
        <p14:creationId xmlns:p14="http://schemas.microsoft.com/office/powerpoint/2010/main" val="3038394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664</TotalTime>
  <Words>1905</Words>
  <Application>Microsoft Office PowerPoint</Application>
  <PresentationFormat>Custom</PresentationFormat>
  <Paragraphs>79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ISURegular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Robinson</dc:creator>
  <cp:lastModifiedBy>Lindsey, Danielle</cp:lastModifiedBy>
  <cp:revision>40</cp:revision>
  <dcterms:created xsi:type="dcterms:W3CDTF">2014-09-10T13:05:02Z</dcterms:created>
  <dcterms:modified xsi:type="dcterms:W3CDTF">2023-08-07T15:40:52Z</dcterms:modified>
</cp:coreProperties>
</file>